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5"/>
  </p:notesMasterIdLst>
  <p:sldIdLst>
    <p:sldId id="256" r:id="rId2"/>
    <p:sldId id="260" r:id="rId3"/>
    <p:sldId id="261" r:id="rId4"/>
    <p:sldId id="262" r:id="rId5"/>
    <p:sldId id="303" r:id="rId6"/>
    <p:sldId id="304" r:id="rId7"/>
    <p:sldId id="305" r:id="rId8"/>
    <p:sldId id="306" r:id="rId9"/>
    <p:sldId id="308" r:id="rId10"/>
    <p:sldId id="307" r:id="rId11"/>
    <p:sldId id="265" r:id="rId12"/>
    <p:sldId id="268" r:id="rId13"/>
    <p:sldId id="270" r:id="rId14"/>
    <p:sldId id="272" r:id="rId15"/>
    <p:sldId id="273" r:id="rId16"/>
    <p:sldId id="293" r:id="rId17"/>
    <p:sldId id="274" r:id="rId18"/>
    <p:sldId id="275" r:id="rId19"/>
    <p:sldId id="286" r:id="rId20"/>
    <p:sldId id="287" r:id="rId21"/>
    <p:sldId id="290" r:id="rId22"/>
    <p:sldId id="294" r:id="rId23"/>
    <p:sldId id="277" r:id="rId24"/>
    <p:sldId id="288" r:id="rId25"/>
    <p:sldId id="289" r:id="rId26"/>
    <p:sldId id="279" r:id="rId27"/>
    <p:sldId id="291" r:id="rId28"/>
    <p:sldId id="280" r:id="rId29"/>
    <p:sldId id="292" r:id="rId30"/>
    <p:sldId id="278" r:id="rId31"/>
    <p:sldId id="281" r:id="rId32"/>
    <p:sldId id="283" r:id="rId33"/>
    <p:sldId id="282" r:id="rId34"/>
    <p:sldId id="295" r:id="rId35"/>
    <p:sldId id="296" r:id="rId36"/>
    <p:sldId id="297" r:id="rId37"/>
    <p:sldId id="298" r:id="rId38"/>
    <p:sldId id="299" r:id="rId39"/>
    <p:sldId id="300" r:id="rId40"/>
    <p:sldId id="301" r:id="rId41"/>
    <p:sldId id="302" r:id="rId42"/>
    <p:sldId id="284" r:id="rId43"/>
    <p:sldId id="263"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5815"/>
  </p:normalViewPr>
  <p:slideViewPr>
    <p:cSldViewPr snapToGrid="0">
      <p:cViewPr varScale="1">
        <p:scale>
          <a:sx n="111" d="100"/>
          <a:sy n="111" d="100"/>
        </p:scale>
        <p:origin x="63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EF1CFE-F2DE-934A-9CA3-67B4FE197C73}" type="datetimeFigureOut">
              <a:rPr lang="en-US" smtClean="0"/>
              <a:t>10/16/23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689CEA-A982-2048-9524-42C1083BD2AE}" type="slidenum">
              <a:rPr lang="en-US" smtClean="0"/>
              <a:t>‹#›</a:t>
            </a:fld>
            <a:endParaRPr lang="en-US"/>
          </a:p>
        </p:txBody>
      </p:sp>
    </p:spTree>
    <p:extLst>
      <p:ext uri="{BB962C8B-B14F-4D97-AF65-F5344CB8AC3E}">
        <p14:creationId xmlns:p14="http://schemas.microsoft.com/office/powerpoint/2010/main" val="1771863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5</a:t>
            </a:fld>
            <a:endParaRPr lang="en-US"/>
          </a:p>
        </p:txBody>
      </p:sp>
    </p:spTree>
    <p:extLst>
      <p:ext uri="{BB962C8B-B14F-4D97-AF65-F5344CB8AC3E}">
        <p14:creationId xmlns:p14="http://schemas.microsoft.com/office/powerpoint/2010/main" val="22903972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20</a:t>
            </a:fld>
            <a:endParaRPr lang="en-US"/>
          </a:p>
        </p:txBody>
      </p:sp>
    </p:spTree>
    <p:extLst>
      <p:ext uri="{BB962C8B-B14F-4D97-AF65-F5344CB8AC3E}">
        <p14:creationId xmlns:p14="http://schemas.microsoft.com/office/powerpoint/2010/main" val="41430354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21</a:t>
            </a:fld>
            <a:endParaRPr lang="en-US"/>
          </a:p>
        </p:txBody>
      </p:sp>
    </p:spTree>
    <p:extLst>
      <p:ext uri="{BB962C8B-B14F-4D97-AF65-F5344CB8AC3E}">
        <p14:creationId xmlns:p14="http://schemas.microsoft.com/office/powerpoint/2010/main" val="1191836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22</a:t>
            </a:fld>
            <a:endParaRPr lang="en-US"/>
          </a:p>
        </p:txBody>
      </p:sp>
    </p:spTree>
    <p:extLst>
      <p:ext uri="{BB962C8B-B14F-4D97-AF65-F5344CB8AC3E}">
        <p14:creationId xmlns:p14="http://schemas.microsoft.com/office/powerpoint/2010/main" val="31084539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23</a:t>
            </a:fld>
            <a:endParaRPr lang="en-US"/>
          </a:p>
        </p:txBody>
      </p:sp>
    </p:spTree>
    <p:extLst>
      <p:ext uri="{BB962C8B-B14F-4D97-AF65-F5344CB8AC3E}">
        <p14:creationId xmlns:p14="http://schemas.microsoft.com/office/powerpoint/2010/main" val="1953263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24</a:t>
            </a:fld>
            <a:endParaRPr lang="en-US"/>
          </a:p>
        </p:txBody>
      </p:sp>
    </p:spTree>
    <p:extLst>
      <p:ext uri="{BB962C8B-B14F-4D97-AF65-F5344CB8AC3E}">
        <p14:creationId xmlns:p14="http://schemas.microsoft.com/office/powerpoint/2010/main" val="26646516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25</a:t>
            </a:fld>
            <a:endParaRPr lang="en-US"/>
          </a:p>
        </p:txBody>
      </p:sp>
    </p:spTree>
    <p:extLst>
      <p:ext uri="{BB962C8B-B14F-4D97-AF65-F5344CB8AC3E}">
        <p14:creationId xmlns:p14="http://schemas.microsoft.com/office/powerpoint/2010/main" val="1576580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26</a:t>
            </a:fld>
            <a:endParaRPr lang="en-US"/>
          </a:p>
        </p:txBody>
      </p:sp>
    </p:spTree>
    <p:extLst>
      <p:ext uri="{BB962C8B-B14F-4D97-AF65-F5344CB8AC3E}">
        <p14:creationId xmlns:p14="http://schemas.microsoft.com/office/powerpoint/2010/main" val="18195117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27</a:t>
            </a:fld>
            <a:endParaRPr lang="en-US"/>
          </a:p>
        </p:txBody>
      </p:sp>
    </p:spTree>
    <p:extLst>
      <p:ext uri="{BB962C8B-B14F-4D97-AF65-F5344CB8AC3E}">
        <p14:creationId xmlns:p14="http://schemas.microsoft.com/office/powerpoint/2010/main" val="10649024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28</a:t>
            </a:fld>
            <a:endParaRPr lang="en-US"/>
          </a:p>
        </p:txBody>
      </p:sp>
    </p:spTree>
    <p:extLst>
      <p:ext uri="{BB962C8B-B14F-4D97-AF65-F5344CB8AC3E}">
        <p14:creationId xmlns:p14="http://schemas.microsoft.com/office/powerpoint/2010/main" val="25668016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29</a:t>
            </a:fld>
            <a:endParaRPr lang="en-US"/>
          </a:p>
        </p:txBody>
      </p:sp>
    </p:spTree>
    <p:extLst>
      <p:ext uri="{BB962C8B-B14F-4D97-AF65-F5344CB8AC3E}">
        <p14:creationId xmlns:p14="http://schemas.microsoft.com/office/powerpoint/2010/main" val="12793991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6</a:t>
            </a:fld>
            <a:endParaRPr lang="en-US"/>
          </a:p>
        </p:txBody>
      </p:sp>
    </p:spTree>
    <p:extLst>
      <p:ext uri="{BB962C8B-B14F-4D97-AF65-F5344CB8AC3E}">
        <p14:creationId xmlns:p14="http://schemas.microsoft.com/office/powerpoint/2010/main" val="35978651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30</a:t>
            </a:fld>
            <a:endParaRPr lang="en-US"/>
          </a:p>
        </p:txBody>
      </p:sp>
    </p:spTree>
    <p:extLst>
      <p:ext uri="{BB962C8B-B14F-4D97-AF65-F5344CB8AC3E}">
        <p14:creationId xmlns:p14="http://schemas.microsoft.com/office/powerpoint/2010/main" val="26243737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31</a:t>
            </a:fld>
            <a:endParaRPr lang="en-US"/>
          </a:p>
        </p:txBody>
      </p:sp>
    </p:spTree>
    <p:extLst>
      <p:ext uri="{BB962C8B-B14F-4D97-AF65-F5344CB8AC3E}">
        <p14:creationId xmlns:p14="http://schemas.microsoft.com/office/powerpoint/2010/main" val="34116293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32</a:t>
            </a:fld>
            <a:endParaRPr lang="en-US"/>
          </a:p>
        </p:txBody>
      </p:sp>
    </p:spTree>
    <p:extLst>
      <p:ext uri="{BB962C8B-B14F-4D97-AF65-F5344CB8AC3E}">
        <p14:creationId xmlns:p14="http://schemas.microsoft.com/office/powerpoint/2010/main" val="31642473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33</a:t>
            </a:fld>
            <a:endParaRPr lang="en-US"/>
          </a:p>
        </p:txBody>
      </p:sp>
    </p:spTree>
    <p:extLst>
      <p:ext uri="{BB962C8B-B14F-4D97-AF65-F5344CB8AC3E}">
        <p14:creationId xmlns:p14="http://schemas.microsoft.com/office/powerpoint/2010/main" val="26208148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statisticsbyjim.com</a:t>
            </a:r>
            <a:r>
              <a:rPr lang="en-US" dirty="0"/>
              <a:t>/regression/log-log-plots/</a:t>
            </a:r>
          </a:p>
        </p:txBody>
      </p:sp>
      <p:sp>
        <p:nvSpPr>
          <p:cNvPr id="4" name="Slide Number Placeholder 3"/>
          <p:cNvSpPr>
            <a:spLocks noGrp="1"/>
          </p:cNvSpPr>
          <p:nvPr>
            <p:ph type="sldNum" sz="quarter" idx="5"/>
          </p:nvPr>
        </p:nvSpPr>
        <p:spPr/>
        <p:txBody>
          <a:bodyPr/>
          <a:lstStyle/>
          <a:p>
            <a:fld id="{6F689CEA-A982-2048-9524-42C1083BD2AE}" type="slidenum">
              <a:rPr lang="en-US" smtClean="0"/>
              <a:t>40</a:t>
            </a:fld>
            <a:endParaRPr lang="en-US"/>
          </a:p>
        </p:txBody>
      </p:sp>
    </p:spTree>
    <p:extLst>
      <p:ext uri="{BB962C8B-B14F-4D97-AF65-F5344CB8AC3E}">
        <p14:creationId xmlns:p14="http://schemas.microsoft.com/office/powerpoint/2010/main" val="2594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statisticsbyjim.com</a:t>
            </a:r>
            <a:r>
              <a:rPr lang="en-US" dirty="0"/>
              <a:t>/regression/log-log-plots/</a:t>
            </a:r>
          </a:p>
        </p:txBody>
      </p:sp>
      <p:sp>
        <p:nvSpPr>
          <p:cNvPr id="4" name="Slide Number Placeholder 3"/>
          <p:cNvSpPr>
            <a:spLocks noGrp="1"/>
          </p:cNvSpPr>
          <p:nvPr>
            <p:ph type="sldNum" sz="quarter" idx="5"/>
          </p:nvPr>
        </p:nvSpPr>
        <p:spPr/>
        <p:txBody>
          <a:bodyPr/>
          <a:lstStyle/>
          <a:p>
            <a:fld id="{6F689CEA-A982-2048-9524-42C1083BD2AE}" type="slidenum">
              <a:rPr lang="en-US" smtClean="0"/>
              <a:t>41</a:t>
            </a:fld>
            <a:endParaRPr lang="en-US"/>
          </a:p>
        </p:txBody>
      </p:sp>
    </p:spTree>
    <p:extLst>
      <p:ext uri="{BB962C8B-B14F-4D97-AF65-F5344CB8AC3E}">
        <p14:creationId xmlns:p14="http://schemas.microsoft.com/office/powerpoint/2010/main" val="13205057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42</a:t>
            </a:fld>
            <a:endParaRPr lang="en-US"/>
          </a:p>
        </p:txBody>
      </p:sp>
    </p:spTree>
    <p:extLst>
      <p:ext uri="{BB962C8B-B14F-4D97-AF65-F5344CB8AC3E}">
        <p14:creationId xmlns:p14="http://schemas.microsoft.com/office/powerpoint/2010/main" val="1547036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7</a:t>
            </a:fld>
            <a:endParaRPr lang="en-US"/>
          </a:p>
        </p:txBody>
      </p:sp>
    </p:spTree>
    <p:extLst>
      <p:ext uri="{BB962C8B-B14F-4D97-AF65-F5344CB8AC3E}">
        <p14:creationId xmlns:p14="http://schemas.microsoft.com/office/powerpoint/2010/main" val="1662410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8</a:t>
            </a:fld>
            <a:endParaRPr lang="en-US"/>
          </a:p>
        </p:txBody>
      </p:sp>
    </p:spTree>
    <p:extLst>
      <p:ext uri="{BB962C8B-B14F-4D97-AF65-F5344CB8AC3E}">
        <p14:creationId xmlns:p14="http://schemas.microsoft.com/office/powerpoint/2010/main" val="15611921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9</a:t>
            </a:fld>
            <a:endParaRPr lang="en-US"/>
          </a:p>
        </p:txBody>
      </p:sp>
    </p:spTree>
    <p:extLst>
      <p:ext uri="{BB962C8B-B14F-4D97-AF65-F5344CB8AC3E}">
        <p14:creationId xmlns:p14="http://schemas.microsoft.com/office/powerpoint/2010/main" val="18024287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10</a:t>
            </a:fld>
            <a:endParaRPr lang="en-US"/>
          </a:p>
        </p:txBody>
      </p:sp>
    </p:spTree>
    <p:extLst>
      <p:ext uri="{BB962C8B-B14F-4D97-AF65-F5344CB8AC3E}">
        <p14:creationId xmlns:p14="http://schemas.microsoft.com/office/powerpoint/2010/main" val="3088908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17</a:t>
            </a:fld>
            <a:endParaRPr lang="en-US"/>
          </a:p>
        </p:txBody>
      </p:sp>
    </p:spTree>
    <p:extLst>
      <p:ext uri="{BB962C8B-B14F-4D97-AF65-F5344CB8AC3E}">
        <p14:creationId xmlns:p14="http://schemas.microsoft.com/office/powerpoint/2010/main" val="3755950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18</a:t>
            </a:fld>
            <a:endParaRPr lang="en-US"/>
          </a:p>
        </p:txBody>
      </p:sp>
    </p:spTree>
    <p:extLst>
      <p:ext uri="{BB962C8B-B14F-4D97-AF65-F5344CB8AC3E}">
        <p14:creationId xmlns:p14="http://schemas.microsoft.com/office/powerpoint/2010/main" val="40663890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Example of IL10 project (</a:t>
            </a:r>
            <a:r>
              <a:rPr lang="en-GB" dirty="0" err="1"/>
              <a:t>tSNE</a:t>
            </a:r>
            <a:r>
              <a:rPr lang="en-GB" dirty="0"/>
              <a:t> and heatmaps from a bioinformatics project)</a:t>
            </a:r>
          </a:p>
          <a:p>
            <a:endParaRPr lang="en-US" dirty="0"/>
          </a:p>
        </p:txBody>
      </p:sp>
      <p:sp>
        <p:nvSpPr>
          <p:cNvPr id="4" name="Slide Number Placeholder 3"/>
          <p:cNvSpPr>
            <a:spLocks noGrp="1"/>
          </p:cNvSpPr>
          <p:nvPr>
            <p:ph type="sldNum" sz="quarter" idx="5"/>
          </p:nvPr>
        </p:nvSpPr>
        <p:spPr/>
        <p:txBody>
          <a:bodyPr/>
          <a:lstStyle/>
          <a:p>
            <a:fld id="{AB2D6781-F5F2-A74B-8723-69F8551DA6A3}" type="slidenum">
              <a:rPr lang="en-US" smtClean="0"/>
              <a:t>19</a:t>
            </a:fld>
            <a:endParaRPr lang="en-US"/>
          </a:p>
        </p:txBody>
      </p:sp>
    </p:spTree>
    <p:extLst>
      <p:ext uri="{BB962C8B-B14F-4D97-AF65-F5344CB8AC3E}">
        <p14:creationId xmlns:p14="http://schemas.microsoft.com/office/powerpoint/2010/main" val="1426299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10/16/23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10/16/23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hyperlink" Target="https://distill.pub/2016/misread-tsne/" TargetMode="Externa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hyperlink" Target="https://stackoverflow.com/questions/13865596/quantile-quantile-plot-using-scipy"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5.png"/></Relationships>
</file>

<file path=ppt/slides/_rels/slide4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neelsoumya/visualization_lecture"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github.com/neelsoumya/visualization_lecture/blob/main/mathematics_data_science.pdf"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p:txBody>
          <a:bodyPr/>
          <a:lstStyle/>
          <a:p>
            <a:r>
              <a:rPr lang="en-US" dirty="0"/>
              <a:t>visualization</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p:txBody>
          <a:bodyPr/>
          <a:lstStyle/>
          <a:p>
            <a:r>
              <a:rPr lang="en-US" dirty="0"/>
              <a:t>Soumya banerjee</a:t>
            </a:r>
          </a:p>
        </p:txBody>
      </p:sp>
    </p:spTree>
    <p:extLst>
      <p:ext uri="{BB962C8B-B14F-4D97-AF65-F5344CB8AC3E}">
        <p14:creationId xmlns:p14="http://schemas.microsoft.com/office/powerpoint/2010/main" val="17905522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problems with communicating high dimensional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High dimensions are difficult to 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maps 3d to 2d</a:t>
            </a:r>
          </a:p>
        </p:txBody>
      </p:sp>
      <p:sp>
        <p:nvSpPr>
          <p:cNvPr id="2" name="Title 1">
            <a:extLst>
              <a:ext uri="{FF2B5EF4-FFF2-40B4-BE49-F238E27FC236}">
                <a16:creationId xmlns:a16="http://schemas.microsoft.com/office/drawing/2014/main" id="{CC1BC21E-36CD-E9B5-F4D3-C9E16343C00F}"/>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Visualizing high-dimensions</a:t>
            </a:r>
          </a:p>
        </p:txBody>
      </p:sp>
    </p:spTree>
    <p:extLst>
      <p:ext uri="{BB962C8B-B14F-4D97-AF65-F5344CB8AC3E}">
        <p14:creationId xmlns:p14="http://schemas.microsoft.com/office/powerpoint/2010/main" val="18276005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9289256" y="3692170"/>
            <a:ext cx="2811092" cy="722243"/>
          </a:xfrm>
        </p:spPr>
        <p:txBody>
          <a:bodyPr>
            <a:normAutofit lnSpcReduction="10000"/>
          </a:bodyPr>
          <a:lstStyle/>
          <a:p>
            <a:r>
              <a:rPr lang="en-US" dirty="0"/>
              <a:t>Information bottleneck</a:t>
            </a:r>
          </a:p>
        </p:txBody>
      </p:sp>
      <p:pic>
        <p:nvPicPr>
          <p:cNvPr id="5" name="Picture 4" descr="A diagram of a code&#10;&#10;Description automatically generated">
            <a:extLst>
              <a:ext uri="{FF2B5EF4-FFF2-40B4-BE49-F238E27FC236}">
                <a16:creationId xmlns:a16="http://schemas.microsoft.com/office/drawing/2014/main" id="{1B184B86-016B-D56C-A2E3-61FA0D4909F3}"/>
              </a:ext>
            </a:extLst>
          </p:cNvPr>
          <p:cNvPicPr>
            <a:picLocks noChangeAspect="1"/>
          </p:cNvPicPr>
          <p:nvPr/>
        </p:nvPicPr>
        <p:blipFill>
          <a:blip r:embed="rId2"/>
          <a:stretch>
            <a:fillRect/>
          </a:stretch>
        </p:blipFill>
        <p:spPr>
          <a:xfrm>
            <a:off x="2902744" y="1600061"/>
            <a:ext cx="6386512" cy="4906463"/>
          </a:xfrm>
          <a:prstGeom prst="rect">
            <a:avLst/>
          </a:prstGeom>
        </p:spPr>
      </p:pic>
      <p:sp>
        <p:nvSpPr>
          <p:cNvPr id="7" name="Title 1">
            <a:extLst>
              <a:ext uri="{FF2B5EF4-FFF2-40B4-BE49-F238E27FC236}">
                <a16:creationId xmlns:a16="http://schemas.microsoft.com/office/drawing/2014/main" id="{6B0B37A5-865B-A295-E323-C935AC466BD9}"/>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Important concept</a:t>
            </a:r>
          </a:p>
        </p:txBody>
      </p:sp>
    </p:spTree>
    <p:extLst>
      <p:ext uri="{BB962C8B-B14F-4D97-AF65-F5344CB8AC3E}">
        <p14:creationId xmlns:p14="http://schemas.microsoft.com/office/powerpoint/2010/main" val="2594883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2333173"/>
            <a:ext cx="8676222" cy="2968032"/>
          </a:xfrm>
        </p:spPr>
        <p:txBody>
          <a:bodyPr>
            <a:normAutofit/>
          </a:bodyPr>
          <a:lstStyle/>
          <a:p>
            <a:r>
              <a:rPr lang="en-US" dirty="0"/>
              <a:t>Linearity (linear relationship between data points and lower dimensional representation)</a:t>
            </a:r>
          </a:p>
          <a:p>
            <a:r>
              <a:rPr lang="en-US" dirty="0"/>
              <a:t>Loss function/reconstruction error (squared loss)</a:t>
            </a:r>
          </a:p>
          <a:p>
            <a:r>
              <a:rPr lang="en-US" dirty="0"/>
              <a:t>Uses the dot product (one type of inner product)</a:t>
            </a:r>
          </a:p>
          <a:p>
            <a:endParaRPr lang="en-US" dirty="0"/>
          </a:p>
        </p:txBody>
      </p:sp>
      <p:sp>
        <p:nvSpPr>
          <p:cNvPr id="4" name="Title 1">
            <a:extLst>
              <a:ext uri="{FF2B5EF4-FFF2-40B4-BE49-F238E27FC236}">
                <a16:creationId xmlns:a16="http://schemas.microsoft.com/office/drawing/2014/main" id="{ECB4E234-ACBA-B8AC-C398-E14DFA4EBE87}"/>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assumptions</a:t>
            </a:r>
          </a:p>
        </p:txBody>
      </p:sp>
    </p:spTree>
    <p:extLst>
      <p:ext uri="{BB962C8B-B14F-4D97-AF65-F5344CB8AC3E}">
        <p14:creationId xmlns:p14="http://schemas.microsoft.com/office/powerpoint/2010/main" val="34315353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err="1"/>
              <a:t>tSNE</a:t>
            </a:r>
            <a:endParaRPr lang="en-US" dirty="0"/>
          </a:p>
          <a:p>
            <a:r>
              <a:rPr lang="en-US" dirty="0"/>
              <a:t>Autoencoder (non-linear loss function)</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fontScale="92500"/>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generalizations of this idea</a:t>
            </a:r>
          </a:p>
        </p:txBody>
      </p:sp>
    </p:spTree>
    <p:extLst>
      <p:ext uri="{BB962C8B-B14F-4D97-AF65-F5344CB8AC3E}">
        <p14:creationId xmlns:p14="http://schemas.microsoft.com/office/powerpoint/2010/main" val="1145564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a:t>Distances not preserved</a:t>
            </a:r>
          </a:p>
          <a:p>
            <a:r>
              <a:rPr lang="en-US" dirty="0" err="1"/>
              <a:t>tSNE</a:t>
            </a:r>
            <a:r>
              <a:rPr lang="en-US" dirty="0"/>
              <a:t> can be used for hypothesis generation. There are many pitfalls to this. </a:t>
            </a:r>
          </a:p>
          <a:p>
            <a:r>
              <a:rPr lang="en-US" dirty="0">
                <a:hlinkClick r:id="rId2"/>
              </a:rPr>
              <a:t>https://distill.pub/2016/misread-tsne/</a:t>
            </a:r>
            <a:endParaRPr lang="en-US" dirty="0"/>
          </a:p>
          <a:p>
            <a:r>
              <a:rPr lang="en-US" dirty="0"/>
              <a:t>Other pitfalls: distances not preserved. For example, a 2d map is a projection from 3D</a:t>
            </a:r>
          </a:p>
          <a:p>
            <a:endParaRPr lang="en-US" dirty="0"/>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pitfalls</a:t>
            </a:r>
          </a:p>
        </p:txBody>
      </p:sp>
    </p:spTree>
    <p:extLst>
      <p:ext uri="{BB962C8B-B14F-4D97-AF65-F5344CB8AC3E}">
        <p14:creationId xmlns:p14="http://schemas.microsoft.com/office/powerpoint/2010/main" val="7131322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fontScale="92500"/>
          </a:bodyPr>
          <a:lstStyle/>
          <a:p>
            <a:r>
              <a:rPr lang="en-US" dirty="0"/>
              <a:t>removing outliers in genomic data using PCA.</a:t>
            </a:r>
          </a:p>
          <a:p>
            <a:endParaRPr lang="en-US" dirty="0"/>
          </a:p>
          <a:p>
            <a:r>
              <a:rPr lang="en-US" dirty="0"/>
              <a:t>Frequently in genomic data we may have to remove outliers. These outliers may be due to technical/batch effects or unknown reasons not connected to biology.</a:t>
            </a:r>
          </a:p>
          <a:p>
            <a:endParaRPr lang="en-US" dirty="0"/>
          </a:p>
          <a:p>
            <a:r>
              <a:rPr lang="en-US" dirty="0"/>
              <a:t>This has implications for any tests performed downstream. For example, t-tests can be performed downstream after performing PCA. If there are outliers, it may affect the results of the t-test. See \cite{Aschenbrenner2019} for an application to bulk and single-cell sequencing data.</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Case studies</a:t>
            </a:r>
          </a:p>
        </p:txBody>
      </p:sp>
    </p:spTree>
    <p:extLst>
      <p:ext uri="{BB962C8B-B14F-4D97-AF65-F5344CB8AC3E}">
        <p14:creationId xmlns:p14="http://schemas.microsoft.com/office/powerpoint/2010/main" val="9094093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608137" y="2240575"/>
            <a:ext cx="9341514" cy="3257400"/>
          </a:xfrm>
        </p:spPr>
        <p:txBody>
          <a:bodyPr>
            <a:normAutofit/>
          </a:bodyPr>
          <a:lstStyle/>
          <a:p>
            <a:r>
              <a:rPr lang="en-US" dirty="0"/>
              <a:t>Visualization/dimensionality reduction pitfalls</a:t>
            </a:r>
          </a:p>
          <a:p>
            <a:r>
              <a:rPr lang="en-US" dirty="0"/>
              <a:t>Pitfalls</a:t>
            </a:r>
          </a:p>
          <a:p>
            <a:r>
              <a:rPr lang="en-US" dirty="0"/>
              <a:t>https://</a:t>
            </a:r>
            <a:r>
              <a:rPr lang="en-US" dirty="0" err="1"/>
              <a:t>distill.pub</a:t>
            </a:r>
            <a:r>
              <a:rPr lang="en-US" dirty="0"/>
              <a:t>/2016/misread-</a:t>
            </a:r>
            <a:r>
              <a:rPr lang="en-US" dirty="0" err="1"/>
              <a:t>tsne</a:t>
            </a:r>
            <a:r>
              <a:rPr lang="en-US" dirty="0"/>
              <a:t>/</a:t>
            </a:r>
          </a:p>
          <a:p>
            <a:r>
              <a:rPr lang="en-US" dirty="0"/>
              <a:t>Other pitfalls: distances not preserved. For example, a 2d map is a projection from 3D</a:t>
            </a:r>
          </a:p>
        </p:txBody>
      </p:sp>
      <p:sp>
        <p:nvSpPr>
          <p:cNvPr id="4" name="Title 1">
            <a:extLst>
              <a:ext uri="{FF2B5EF4-FFF2-40B4-BE49-F238E27FC236}">
                <a16:creationId xmlns:a16="http://schemas.microsoft.com/office/drawing/2014/main" id="{A84543C2-9256-6D37-ACED-AB7C8DF3A248}"/>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Case studies</a:t>
            </a:r>
          </a:p>
        </p:txBody>
      </p:sp>
    </p:spTree>
    <p:extLst>
      <p:ext uri="{BB962C8B-B14F-4D97-AF65-F5344CB8AC3E}">
        <p14:creationId xmlns:p14="http://schemas.microsoft.com/office/powerpoint/2010/main" val="1530311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7" name="Picture 6" descr="Calendar&#10;&#10;Description automatically generated with low confidence">
            <a:extLst>
              <a:ext uri="{FF2B5EF4-FFF2-40B4-BE49-F238E27FC236}">
                <a16:creationId xmlns:a16="http://schemas.microsoft.com/office/drawing/2014/main" id="{00FE03B5-33EF-3BB0-29E9-44204DE79FF4}"/>
              </a:ext>
            </a:extLst>
          </p:cNvPr>
          <p:cNvPicPr>
            <a:picLocks noChangeAspect="1"/>
          </p:cNvPicPr>
          <p:nvPr/>
        </p:nvPicPr>
        <p:blipFill rotWithShape="1">
          <a:blip r:embed="rId3"/>
          <a:srcRect t="2682" r="1" b="18493"/>
          <a:stretch/>
        </p:blipFill>
        <p:spPr>
          <a:xfrm>
            <a:off x="633999" y="636640"/>
            <a:ext cx="5462001"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914249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7D5BA-00D8-A2ED-0BB5-362BAAC398D2}"/>
              </a:ext>
            </a:extLst>
          </p:cNvPr>
          <p:cNvSpPr>
            <a:spLocks noGrp="1"/>
          </p:cNvSpPr>
          <p:nvPr>
            <p:ph type="title"/>
          </p:nvPr>
        </p:nvSpPr>
        <p:spPr>
          <a:xfrm>
            <a:off x="5309418" y="609600"/>
            <a:ext cx="6223821"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study</a:t>
            </a:r>
          </a:p>
        </p:txBody>
      </p:sp>
      <p:pic>
        <p:nvPicPr>
          <p:cNvPr id="4" name="Picture 3" descr="Diagram, schematic&#10;&#10;Description automatically generated">
            <a:extLst>
              <a:ext uri="{FF2B5EF4-FFF2-40B4-BE49-F238E27FC236}">
                <a16:creationId xmlns:a16="http://schemas.microsoft.com/office/drawing/2014/main" id="{7DABBCB0-FC56-8F4D-BB64-F39D2405B413}"/>
              </a:ext>
            </a:extLst>
          </p:cNvPr>
          <p:cNvPicPr>
            <a:picLocks noChangeAspect="1"/>
          </p:cNvPicPr>
          <p:nvPr/>
        </p:nvPicPr>
        <p:blipFill>
          <a:blip r:embed="rId3"/>
          <a:stretch>
            <a:fillRect/>
          </a:stretch>
        </p:blipFill>
        <p:spPr>
          <a:xfrm>
            <a:off x="633999" y="683824"/>
            <a:ext cx="4001315" cy="5481253"/>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2870673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p:txBody>
          <a:bodyPr/>
          <a:lstStyle/>
          <a:p>
            <a:endParaRPr lang="en-US"/>
          </a:p>
        </p:txBody>
      </p:sp>
      <p:pic>
        <p:nvPicPr>
          <p:cNvPr id="7" name="Picture 6" descr="A graph with black dots&#10;&#10;Description automatically generated">
            <a:extLst>
              <a:ext uri="{FF2B5EF4-FFF2-40B4-BE49-F238E27FC236}">
                <a16:creationId xmlns:a16="http://schemas.microsoft.com/office/drawing/2014/main" id="{28CC4F28-E116-2364-8B60-A43CA6EC28AA}"/>
              </a:ext>
            </a:extLst>
          </p:cNvPr>
          <p:cNvPicPr>
            <a:picLocks noChangeAspect="1"/>
          </p:cNvPicPr>
          <p:nvPr/>
        </p:nvPicPr>
        <p:blipFill>
          <a:blip r:embed="rId3"/>
          <a:stretch>
            <a:fillRect/>
          </a:stretch>
        </p:blipFill>
        <p:spPr>
          <a:xfrm>
            <a:off x="1714151" y="0"/>
            <a:ext cx="7772400" cy="6082264"/>
          </a:xfrm>
          <a:prstGeom prst="rect">
            <a:avLst/>
          </a:prstGeom>
        </p:spPr>
      </p:pic>
    </p:spTree>
    <p:extLst>
      <p:ext uri="{BB962C8B-B14F-4D97-AF65-F5344CB8AC3E}">
        <p14:creationId xmlns:p14="http://schemas.microsoft.com/office/powerpoint/2010/main" val="2416939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6" name="Picture 5" descr="A graph of a graph&#10;&#10;Description automatically generated">
            <a:extLst>
              <a:ext uri="{FF2B5EF4-FFF2-40B4-BE49-F238E27FC236}">
                <a16:creationId xmlns:a16="http://schemas.microsoft.com/office/drawing/2014/main" id="{C0A2378E-8434-C666-4D53-08CD23ED4919}"/>
              </a:ext>
            </a:extLst>
          </p:cNvPr>
          <p:cNvPicPr>
            <a:picLocks noChangeAspect="1"/>
          </p:cNvPicPr>
          <p:nvPr/>
        </p:nvPicPr>
        <p:blipFill>
          <a:blip r:embed="rId3"/>
          <a:stretch>
            <a:fillRect/>
          </a:stretch>
        </p:blipFill>
        <p:spPr>
          <a:xfrm>
            <a:off x="2921000" y="2159000"/>
            <a:ext cx="6350000" cy="2540000"/>
          </a:xfrm>
          <a:prstGeom prst="rect">
            <a:avLst/>
          </a:prstGeom>
        </p:spPr>
      </p:pic>
      <p:sp>
        <p:nvSpPr>
          <p:cNvPr id="7" name="Title 1">
            <a:extLst>
              <a:ext uri="{FF2B5EF4-FFF2-40B4-BE49-F238E27FC236}">
                <a16:creationId xmlns:a16="http://schemas.microsoft.com/office/drawing/2014/main" id="{54304B0C-255E-D0A8-5BC5-3D17498E4886}"/>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37772279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p:txBody>
          <a:bodyPr/>
          <a:lstStyle/>
          <a:p>
            <a:r>
              <a:rPr lang="en-US" dirty="0"/>
              <a:t>T-test</a:t>
            </a:r>
          </a:p>
        </p:txBody>
      </p:sp>
    </p:spTree>
    <p:extLst>
      <p:ext uri="{BB962C8B-B14F-4D97-AF65-F5344CB8AC3E}">
        <p14:creationId xmlns:p14="http://schemas.microsoft.com/office/powerpoint/2010/main" val="29007220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fontScale="90000"/>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Design matrix</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Glm</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Correlated periodic</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Exponential</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Hiow</a:t>
            </a:r>
            <a:r>
              <a:rPr lang="en-GB" sz="1800" dirty="0">
                <a:effectLst/>
                <a:latin typeface="Calibri" panose="020F0502020204030204" pitchFamily="34" charset="0"/>
                <a:ea typeface="Calibri" panose="020F0502020204030204" pitchFamily="34" charset="0"/>
                <a:cs typeface="Times New Roman" panose="02020603050405020304" pitchFamily="18" charset="0"/>
              </a:rPr>
              <a:t> to pick</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How do I get to this out of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How do I communicate this to stakeholders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More tools for data visualization</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Generate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Visualize it</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High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dumenosional</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Results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Communicate this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Cancer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woring</a:t>
            </a:r>
            <a:r>
              <a:rPr lang="en-GB" sz="1800" dirty="0">
                <a:effectLst/>
                <a:latin typeface="Calibri" panose="020F0502020204030204" pitchFamily="34" charset="0"/>
                <a:ea typeface="Calibri" panose="020F0502020204030204" pitchFamily="34" charset="0"/>
                <a:cs typeface="Times New Roman" panose="02020603050405020304" pitchFamily="18" charset="0"/>
              </a:rPr>
              <a:t> link winter environmental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actiivis</a:t>
            </a:r>
            <a:r>
              <a:rPr lang="en-GB" sz="1800" dirty="0">
                <a:effectLst/>
                <a:latin typeface="Calibri" panose="020F0502020204030204" pitchFamily="34" charset="0"/>
                <a:ea typeface="Calibri" panose="020F0502020204030204" pitchFamily="34" charset="0"/>
                <a:cs typeface="Times New Roman" panose="02020603050405020304" pitchFamily="18" charset="0"/>
              </a:rPr>
              <a:t> Rachel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carson</a:t>
            </a:r>
            <a:r>
              <a:rPr lang="en-GB" sz="1800" dirty="0">
                <a:effectLst/>
                <a:latin typeface="Calibri" panose="020F0502020204030204" pitchFamily="34" charset="0"/>
                <a:ea typeface="Calibri" panose="020F0502020204030204" pitchFamily="34" charset="0"/>
                <a:cs typeface="Times New Roman" panose="02020603050405020304" pitchFamily="18" charset="0"/>
              </a:rPr>
              <a:t> silent spring</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pitfalls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prob visualize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9052212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Basics and pitfalls in data visualization</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1. Know your audience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2. Pick visualization based on audience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3. Visualize data and then pick models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4. Add narrative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952186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7" name="Picture 6" descr="A black and white math equation&#10;&#10;Description automatically generated">
            <a:extLst>
              <a:ext uri="{FF2B5EF4-FFF2-40B4-BE49-F238E27FC236}">
                <a16:creationId xmlns:a16="http://schemas.microsoft.com/office/drawing/2014/main" id="{6DEA8530-00AB-9608-C1F7-D0DE1828E488}"/>
              </a:ext>
            </a:extLst>
          </p:cNvPr>
          <p:cNvPicPr>
            <a:picLocks noChangeAspect="1"/>
          </p:cNvPicPr>
          <p:nvPr/>
        </p:nvPicPr>
        <p:blipFill>
          <a:blip r:embed="rId3"/>
          <a:stretch>
            <a:fillRect/>
          </a:stretch>
        </p:blipFill>
        <p:spPr>
          <a:xfrm>
            <a:off x="3486150" y="2768600"/>
            <a:ext cx="5219700" cy="1320800"/>
          </a:xfrm>
          <a:prstGeom prst="rect">
            <a:avLst/>
          </a:prstGeom>
        </p:spPr>
      </p:pic>
    </p:spTree>
    <p:extLst>
      <p:ext uri="{BB962C8B-B14F-4D97-AF65-F5344CB8AC3E}">
        <p14:creationId xmlns:p14="http://schemas.microsoft.com/office/powerpoint/2010/main" val="8831058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1026" name="Picture 2" descr="Fig. 3">
            <a:extLst>
              <a:ext uri="{FF2B5EF4-FFF2-40B4-BE49-F238E27FC236}">
                <a16:creationId xmlns:a16="http://schemas.microsoft.com/office/drawing/2014/main" id="{EA4B8BB8-60B3-9A7A-0A58-4332B86598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6463" y="0"/>
            <a:ext cx="52974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26910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2050" name="Picture 2">
            <a:extLst>
              <a:ext uri="{FF2B5EF4-FFF2-40B4-BE49-F238E27FC236}">
                <a16:creationId xmlns:a16="http://schemas.microsoft.com/office/drawing/2014/main" id="{39E1B34E-E02C-446C-41C7-E1F597EC26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5438" y="0"/>
            <a:ext cx="64611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35880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graph with numbers and lines&#10;&#10;Description automatically generated">
            <a:extLst>
              <a:ext uri="{FF2B5EF4-FFF2-40B4-BE49-F238E27FC236}">
                <a16:creationId xmlns:a16="http://schemas.microsoft.com/office/drawing/2014/main" id="{ACA60E3F-3C8B-9E23-03D9-60B6C87D5F5C}"/>
              </a:ext>
            </a:extLst>
          </p:cNvPr>
          <p:cNvPicPr>
            <a:picLocks noChangeAspect="1"/>
          </p:cNvPicPr>
          <p:nvPr/>
        </p:nvPicPr>
        <p:blipFill>
          <a:blip r:embed="rId3"/>
          <a:stretch>
            <a:fillRect/>
          </a:stretch>
        </p:blipFill>
        <p:spPr>
          <a:xfrm>
            <a:off x="2674937" y="1362075"/>
            <a:ext cx="7772400" cy="4549033"/>
          </a:xfrm>
          <a:prstGeom prst="rect">
            <a:avLst/>
          </a:prstGeom>
        </p:spPr>
      </p:pic>
    </p:spTree>
    <p:extLst>
      <p:ext uri="{BB962C8B-B14F-4D97-AF65-F5344CB8AC3E}">
        <p14:creationId xmlns:p14="http://schemas.microsoft.com/office/powerpoint/2010/main" val="6920279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sp>
        <p:nvSpPr>
          <p:cNvPr id="4" name="TextBox 3">
            <a:extLst>
              <a:ext uri="{FF2B5EF4-FFF2-40B4-BE49-F238E27FC236}">
                <a16:creationId xmlns:a16="http://schemas.microsoft.com/office/drawing/2014/main" id="{70811F4F-71DC-5A58-98C2-9C488DE90086}"/>
              </a:ext>
            </a:extLst>
          </p:cNvPr>
          <p:cNvSpPr txBox="1"/>
          <p:nvPr/>
        </p:nvSpPr>
        <p:spPr>
          <a:xfrm>
            <a:off x="3049929" y="2708373"/>
            <a:ext cx="6099858" cy="3970318"/>
          </a:xfrm>
          <a:prstGeom prst="rect">
            <a:avLst/>
          </a:prstGeom>
          <a:noFill/>
        </p:spPr>
        <p:txBody>
          <a:bodyPr wrap="square">
            <a:spAutoFit/>
          </a:bodyPr>
          <a:lstStyle/>
          <a:p>
            <a:r>
              <a:rPr lang="en-US" dirty="0"/>
              <a:t>Visualizing the data (for example, time-series data) can reveal what kinds of models would be appropriate. For example, if time series data has some seasonality, then a seasonal auto-regressive model (SARIMA) may be appropriate.</a:t>
            </a:r>
          </a:p>
          <a:p>
            <a:endParaRPr lang="en-US" dirty="0"/>
          </a:p>
          <a:p>
            <a:r>
              <a:rPr lang="en-US" dirty="0"/>
              <a:t>Visualization may also reveal if the underlying model/assumptions may have changed after a certain time. For example, in financial time-series data, there usually is a change after 2008 due to the global financial crisis.</a:t>
            </a:r>
          </a:p>
          <a:p>
            <a:endParaRPr lang="en-US" dirty="0"/>
          </a:p>
          <a:p>
            <a:r>
              <a:rPr lang="en-US" dirty="0"/>
              <a:t>This may suggest that a new model or more data is required.</a:t>
            </a:r>
          </a:p>
        </p:txBody>
      </p:sp>
    </p:spTree>
    <p:extLst>
      <p:ext uri="{BB962C8B-B14F-4D97-AF65-F5344CB8AC3E}">
        <p14:creationId xmlns:p14="http://schemas.microsoft.com/office/powerpoint/2010/main" val="37229433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black and white math equation&#10;&#10;Description automatically generated">
            <a:extLst>
              <a:ext uri="{FF2B5EF4-FFF2-40B4-BE49-F238E27FC236}">
                <a16:creationId xmlns:a16="http://schemas.microsoft.com/office/drawing/2014/main" id="{C0B34663-540D-B888-7B05-2350B1300A79}"/>
              </a:ext>
            </a:extLst>
          </p:cNvPr>
          <p:cNvPicPr>
            <a:picLocks noChangeAspect="1"/>
          </p:cNvPicPr>
          <p:nvPr/>
        </p:nvPicPr>
        <p:blipFill>
          <a:blip r:embed="rId3"/>
          <a:stretch>
            <a:fillRect/>
          </a:stretch>
        </p:blipFill>
        <p:spPr>
          <a:xfrm>
            <a:off x="3232150" y="2762250"/>
            <a:ext cx="5727700" cy="1333500"/>
          </a:xfrm>
          <a:prstGeom prst="rect">
            <a:avLst/>
          </a:prstGeom>
        </p:spPr>
      </p:pic>
    </p:spTree>
    <p:extLst>
      <p:ext uri="{BB962C8B-B14F-4D97-AF65-F5344CB8AC3E}">
        <p14:creationId xmlns:p14="http://schemas.microsoft.com/office/powerpoint/2010/main" val="15660566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sp>
        <p:nvSpPr>
          <p:cNvPr id="2" name="TextBox 1">
            <a:extLst>
              <a:ext uri="{FF2B5EF4-FFF2-40B4-BE49-F238E27FC236}">
                <a16:creationId xmlns:a16="http://schemas.microsoft.com/office/drawing/2014/main" id="{605ADC4E-132B-3FEC-764E-AEA27313552C}"/>
              </a:ext>
            </a:extLst>
          </p:cNvPr>
          <p:cNvSpPr txBox="1"/>
          <p:nvPr/>
        </p:nvSpPr>
        <p:spPr>
          <a:xfrm>
            <a:off x="3049929" y="2708373"/>
            <a:ext cx="6099858" cy="2862322"/>
          </a:xfrm>
          <a:prstGeom prst="rect">
            <a:avLst/>
          </a:prstGeom>
          <a:noFill/>
        </p:spPr>
        <p:txBody>
          <a:bodyPr wrap="square">
            <a:spAutoFit/>
          </a:bodyPr>
          <a:lstStyle/>
          <a:p>
            <a:r>
              <a:rPr lang="en-US" dirty="0"/>
              <a:t>Assumptions</a:t>
            </a:r>
          </a:p>
          <a:p>
            <a:endParaRPr lang="en-US" dirty="0"/>
          </a:p>
          <a:p>
            <a:r>
              <a:rPr lang="en-US" dirty="0"/>
              <a:t>Similar to linear regression</a:t>
            </a:r>
            <a:r>
              <a:rPr lang="en-US"/>
              <a:t>/GLM (VAR model/ARIMA)</a:t>
            </a:r>
            <a:endParaRPr lang="en-US" dirty="0"/>
          </a:p>
          <a:p>
            <a:endParaRPr lang="en-US" dirty="0"/>
          </a:p>
          <a:p>
            <a:r>
              <a:rPr lang="en-US" dirty="0"/>
              <a:t>Look at correlations</a:t>
            </a:r>
          </a:p>
          <a:p>
            <a:endParaRPr lang="en-US" dirty="0"/>
          </a:p>
          <a:p>
            <a:r>
              <a:rPr lang="en-US" dirty="0"/>
              <a:t>Simpler models are better (moving averages better than anything fancy/ML)</a:t>
            </a:r>
          </a:p>
          <a:p>
            <a:endParaRPr lang="en-US" dirty="0"/>
          </a:p>
          <a:p>
            <a:endParaRPr lang="en-US" dirty="0"/>
          </a:p>
        </p:txBody>
      </p:sp>
    </p:spTree>
    <p:extLst>
      <p:ext uri="{BB962C8B-B14F-4D97-AF65-F5344CB8AC3E}">
        <p14:creationId xmlns:p14="http://schemas.microsoft.com/office/powerpoint/2010/main" val="1954150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pic>
        <p:nvPicPr>
          <p:cNvPr id="5" name="Picture 4" descr="A screenshot of a graph&#10;&#10;Description automatically generated">
            <a:extLst>
              <a:ext uri="{FF2B5EF4-FFF2-40B4-BE49-F238E27FC236}">
                <a16:creationId xmlns:a16="http://schemas.microsoft.com/office/drawing/2014/main" id="{6F4480A6-F1A1-D48F-04DD-B9B6CF02079F}"/>
              </a:ext>
            </a:extLst>
          </p:cNvPr>
          <p:cNvPicPr>
            <a:picLocks noChangeAspect="1"/>
          </p:cNvPicPr>
          <p:nvPr/>
        </p:nvPicPr>
        <p:blipFill>
          <a:blip r:embed="rId3"/>
          <a:stretch>
            <a:fillRect/>
          </a:stretch>
        </p:blipFill>
        <p:spPr>
          <a:xfrm>
            <a:off x="2328862" y="1580145"/>
            <a:ext cx="7772400" cy="5159071"/>
          </a:xfrm>
          <a:prstGeom prst="rect">
            <a:avLst/>
          </a:prstGeom>
        </p:spPr>
      </p:pic>
      <p:sp>
        <p:nvSpPr>
          <p:cNvPr id="7" name="Title 1">
            <a:extLst>
              <a:ext uri="{FF2B5EF4-FFF2-40B4-BE49-F238E27FC236}">
                <a16:creationId xmlns:a16="http://schemas.microsoft.com/office/drawing/2014/main" id="{263EA774-3005-53E0-050A-8C78E3015584}"/>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42918739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graph of a graph with lines and numbers&#10;&#10;Description automatically generated">
            <a:extLst>
              <a:ext uri="{FF2B5EF4-FFF2-40B4-BE49-F238E27FC236}">
                <a16:creationId xmlns:a16="http://schemas.microsoft.com/office/drawing/2014/main" id="{143C55CB-CB53-B8DA-8AE2-02C73536CDC5}"/>
              </a:ext>
            </a:extLst>
          </p:cNvPr>
          <p:cNvPicPr>
            <a:picLocks noChangeAspect="1"/>
          </p:cNvPicPr>
          <p:nvPr/>
        </p:nvPicPr>
        <p:blipFill>
          <a:blip r:embed="rId3"/>
          <a:stretch>
            <a:fillRect/>
          </a:stretch>
        </p:blipFill>
        <p:spPr>
          <a:xfrm>
            <a:off x="2667000" y="936625"/>
            <a:ext cx="7772400" cy="5469466"/>
          </a:xfrm>
          <a:prstGeom prst="rect">
            <a:avLst/>
          </a:prstGeom>
        </p:spPr>
      </p:pic>
    </p:spTree>
    <p:extLst>
      <p:ext uri="{BB962C8B-B14F-4D97-AF65-F5344CB8AC3E}">
        <p14:creationId xmlns:p14="http://schemas.microsoft.com/office/powerpoint/2010/main" val="22311018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graph of a graph showing the growth of a number of importers&#10;&#10;Description automatically generated">
            <a:extLst>
              <a:ext uri="{FF2B5EF4-FFF2-40B4-BE49-F238E27FC236}">
                <a16:creationId xmlns:a16="http://schemas.microsoft.com/office/drawing/2014/main" id="{FA26BE0E-B161-0C91-7922-979A244A5AD7}"/>
              </a:ext>
            </a:extLst>
          </p:cNvPr>
          <p:cNvPicPr>
            <a:picLocks noChangeAspect="1"/>
          </p:cNvPicPr>
          <p:nvPr/>
        </p:nvPicPr>
        <p:blipFill>
          <a:blip r:embed="rId3"/>
          <a:stretch>
            <a:fillRect/>
          </a:stretch>
        </p:blipFill>
        <p:spPr>
          <a:xfrm>
            <a:off x="1791020" y="0"/>
            <a:ext cx="7772400" cy="6190867"/>
          </a:xfrm>
          <a:prstGeom prst="rect">
            <a:avLst/>
          </a:prstGeom>
        </p:spPr>
      </p:pic>
    </p:spTree>
    <p:extLst>
      <p:ext uri="{BB962C8B-B14F-4D97-AF65-F5344CB8AC3E}">
        <p14:creationId xmlns:p14="http://schemas.microsoft.com/office/powerpoint/2010/main" val="14616980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3" name="Picture 2" descr="A text on a white background&#10;&#10;Description automatically generated">
            <a:extLst>
              <a:ext uri="{FF2B5EF4-FFF2-40B4-BE49-F238E27FC236}">
                <a16:creationId xmlns:a16="http://schemas.microsoft.com/office/drawing/2014/main" id="{8F42FC0E-BEA7-CAFC-D5F4-4BAE14DA268C}"/>
              </a:ext>
            </a:extLst>
          </p:cNvPr>
          <p:cNvPicPr>
            <a:picLocks noChangeAspect="1"/>
          </p:cNvPicPr>
          <p:nvPr/>
        </p:nvPicPr>
        <p:blipFill>
          <a:blip r:embed="rId3"/>
          <a:stretch>
            <a:fillRect/>
          </a:stretch>
        </p:blipFill>
        <p:spPr>
          <a:xfrm>
            <a:off x="2554287" y="1170027"/>
            <a:ext cx="7772400" cy="4517946"/>
          </a:xfrm>
          <a:prstGeom prst="rect">
            <a:avLst/>
          </a:prstGeom>
        </p:spPr>
      </p:pic>
    </p:spTree>
    <p:extLst>
      <p:ext uri="{BB962C8B-B14F-4D97-AF65-F5344CB8AC3E}">
        <p14:creationId xmlns:p14="http://schemas.microsoft.com/office/powerpoint/2010/main" val="2208336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endParaRPr lang="en-US"/>
          </a:p>
        </p:txBody>
      </p:sp>
      <p:pic>
        <p:nvPicPr>
          <p:cNvPr id="4" name="Picture 3" descr="A graph showing the amount of exporting data&#10;&#10;Description automatically generated">
            <a:extLst>
              <a:ext uri="{FF2B5EF4-FFF2-40B4-BE49-F238E27FC236}">
                <a16:creationId xmlns:a16="http://schemas.microsoft.com/office/drawing/2014/main" id="{36F0605F-406D-235F-C538-D772A16FF686}"/>
              </a:ext>
            </a:extLst>
          </p:cNvPr>
          <p:cNvPicPr>
            <a:picLocks noChangeAspect="1"/>
          </p:cNvPicPr>
          <p:nvPr/>
        </p:nvPicPr>
        <p:blipFill>
          <a:blip r:embed="rId3"/>
          <a:stretch>
            <a:fillRect/>
          </a:stretch>
        </p:blipFill>
        <p:spPr>
          <a:xfrm>
            <a:off x="1760483" y="0"/>
            <a:ext cx="7772400" cy="6147262"/>
          </a:xfrm>
          <a:prstGeom prst="rect">
            <a:avLst/>
          </a:prstGeom>
        </p:spPr>
      </p:pic>
    </p:spTree>
    <p:extLst>
      <p:ext uri="{BB962C8B-B14F-4D97-AF65-F5344CB8AC3E}">
        <p14:creationId xmlns:p14="http://schemas.microsoft.com/office/powerpoint/2010/main" val="26737105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Assumptions: linearity</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p:txBody>
          <a:bodyPr/>
          <a:lstStyle/>
          <a:p>
            <a:endParaRPr lang="en-US" dirty="0"/>
          </a:p>
        </p:txBody>
      </p:sp>
      <p:pic>
        <p:nvPicPr>
          <p:cNvPr id="7" name="Picture 6" descr="A graph with red dots&#10;&#10;Description automatically generated">
            <a:extLst>
              <a:ext uri="{FF2B5EF4-FFF2-40B4-BE49-F238E27FC236}">
                <a16:creationId xmlns:a16="http://schemas.microsoft.com/office/drawing/2014/main" id="{09001ABE-D31C-343D-9C81-AEBAC6687998}"/>
              </a:ext>
            </a:extLst>
          </p:cNvPr>
          <p:cNvPicPr>
            <a:picLocks noChangeAspect="1"/>
          </p:cNvPicPr>
          <p:nvPr/>
        </p:nvPicPr>
        <p:blipFill>
          <a:blip r:embed="rId2"/>
          <a:stretch>
            <a:fillRect/>
          </a:stretch>
        </p:blipFill>
        <p:spPr>
          <a:xfrm>
            <a:off x="2209800" y="1716297"/>
            <a:ext cx="7772400" cy="4736974"/>
          </a:xfrm>
          <a:prstGeom prst="rect">
            <a:avLst/>
          </a:prstGeom>
        </p:spPr>
      </p:pic>
    </p:spTree>
    <p:extLst>
      <p:ext uri="{BB962C8B-B14F-4D97-AF65-F5344CB8AC3E}">
        <p14:creationId xmlns:p14="http://schemas.microsoft.com/office/powerpoint/2010/main" val="7120571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Assumptions: linearity</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p:txBody>
          <a:bodyPr/>
          <a:lstStyle/>
          <a:p>
            <a:endParaRPr lang="en-US" dirty="0"/>
          </a:p>
        </p:txBody>
      </p:sp>
      <p:pic>
        <p:nvPicPr>
          <p:cNvPr id="4" name="Picture 3" descr="A graph with lines and dots&#10;&#10;Description automatically generated">
            <a:extLst>
              <a:ext uri="{FF2B5EF4-FFF2-40B4-BE49-F238E27FC236}">
                <a16:creationId xmlns:a16="http://schemas.microsoft.com/office/drawing/2014/main" id="{59E65881-B1C1-52A6-9ED1-D613D6CF343B}"/>
              </a:ext>
            </a:extLst>
          </p:cNvPr>
          <p:cNvPicPr>
            <a:picLocks noChangeAspect="1"/>
          </p:cNvPicPr>
          <p:nvPr/>
        </p:nvPicPr>
        <p:blipFill>
          <a:blip r:embed="rId2"/>
          <a:stretch>
            <a:fillRect/>
          </a:stretch>
        </p:blipFill>
        <p:spPr>
          <a:xfrm>
            <a:off x="2269472" y="1443044"/>
            <a:ext cx="7772400" cy="5286988"/>
          </a:xfrm>
          <a:prstGeom prst="rect">
            <a:avLst/>
          </a:prstGeom>
        </p:spPr>
      </p:pic>
    </p:spTree>
    <p:extLst>
      <p:ext uri="{BB962C8B-B14F-4D97-AF65-F5344CB8AC3E}">
        <p14:creationId xmlns:p14="http://schemas.microsoft.com/office/powerpoint/2010/main" val="24089981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400"/>
              <a:t>Assumptions: linearity</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fontScale="92500" lnSpcReduction="10000"/>
          </a:bodyPr>
          <a:lstStyle/>
          <a:p>
            <a:pPr marL="457200" indent="-457200">
              <a:buAutoNum type="arabicPeriod"/>
            </a:pPr>
            <a:r>
              <a:rPr lang="en-US" dirty="0"/>
              <a:t>Other predictors</a:t>
            </a:r>
          </a:p>
          <a:p>
            <a:pPr marL="457200" indent="-457200">
              <a:buAutoNum type="arabicPeriod"/>
            </a:pPr>
            <a:r>
              <a:rPr lang="en-US" dirty="0"/>
              <a:t>Transformation of response</a:t>
            </a:r>
          </a:p>
          <a:p>
            <a:pPr marL="457200" indent="-457200">
              <a:buAutoNum type="arabicPeriod"/>
            </a:pPr>
            <a:r>
              <a:rPr lang="en-US" dirty="0"/>
              <a:t>Transformation of features</a:t>
            </a:r>
          </a:p>
        </p:txBody>
      </p:sp>
      <p:pic>
        <p:nvPicPr>
          <p:cNvPr id="6" name="Picture 5" descr="A line graph with dots&#10;&#10;Description automatically generated">
            <a:extLst>
              <a:ext uri="{FF2B5EF4-FFF2-40B4-BE49-F238E27FC236}">
                <a16:creationId xmlns:a16="http://schemas.microsoft.com/office/drawing/2014/main" id="{3151E091-985E-7B8A-49CF-234448C59A87}"/>
              </a:ext>
            </a:extLst>
          </p:cNvPr>
          <p:cNvPicPr>
            <a:picLocks noChangeAspect="1"/>
          </p:cNvPicPr>
          <p:nvPr/>
        </p:nvPicPr>
        <p:blipFill>
          <a:blip r:embed="rId3"/>
          <a:stretch>
            <a:fillRect/>
          </a:stretch>
        </p:blipFill>
        <p:spPr>
          <a:xfrm>
            <a:off x="636915" y="1235121"/>
            <a:ext cx="6915663" cy="4391445"/>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30971615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a:t>Assumptions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a:t>Homoskedasticity</a:t>
            </a:r>
          </a:p>
          <a:p>
            <a:pPr marL="457200" indent="-457200">
              <a:lnSpc>
                <a:spcPct val="90000"/>
              </a:lnSpc>
              <a:buAutoNum type="arabicPeriod"/>
            </a:pPr>
            <a:r>
              <a:rPr lang="en-US" sz="1600"/>
              <a:t>the	 variability	 of	 your	 data	 should	 be	 approximately	 equal	 across	 the	 range	 of your	 predicted	 values </a:t>
            </a:r>
          </a:p>
        </p:txBody>
      </p:sp>
      <p:pic>
        <p:nvPicPr>
          <p:cNvPr id="4" name="Picture 3" descr="A graph of a line with dots&#10;&#10;Description automatically generated with medium confidence">
            <a:extLst>
              <a:ext uri="{FF2B5EF4-FFF2-40B4-BE49-F238E27FC236}">
                <a16:creationId xmlns:a16="http://schemas.microsoft.com/office/drawing/2014/main" id="{4E8595CE-BFAF-73FF-3726-5D6F14D5F085}"/>
              </a:ext>
            </a:extLst>
          </p:cNvPr>
          <p:cNvPicPr>
            <a:picLocks noChangeAspect="1"/>
          </p:cNvPicPr>
          <p:nvPr/>
        </p:nvPicPr>
        <p:blipFill>
          <a:blip r:embed="rId3"/>
          <a:stretch>
            <a:fillRect/>
          </a:stretch>
        </p:blipFill>
        <p:spPr>
          <a:xfrm>
            <a:off x="636915" y="1079519"/>
            <a:ext cx="6915663" cy="4702650"/>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40388249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a:t>Assumptions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dirty="0"/>
              <a:t>Homoskedasticity</a:t>
            </a:r>
          </a:p>
          <a:p>
            <a:pPr marL="457200" indent="-457200">
              <a:lnSpc>
                <a:spcPct val="90000"/>
              </a:lnSpc>
              <a:buAutoNum type="arabicPeriod"/>
            </a:pPr>
            <a:r>
              <a:rPr lang="en-US" sz="1600" dirty="0"/>
              <a:t>WHAT TO DO? TRANSFORM YOUR DATA</a:t>
            </a:r>
          </a:p>
        </p:txBody>
      </p:sp>
      <p:pic>
        <p:nvPicPr>
          <p:cNvPr id="6" name="Picture 5" descr="A graph with a line and dots&#10;&#10;Description automatically generated with medium confidence">
            <a:extLst>
              <a:ext uri="{FF2B5EF4-FFF2-40B4-BE49-F238E27FC236}">
                <a16:creationId xmlns:a16="http://schemas.microsoft.com/office/drawing/2014/main" id="{589A55C4-C1DA-7167-B4BF-7743025406A1}"/>
              </a:ext>
            </a:extLst>
          </p:cNvPr>
          <p:cNvPicPr>
            <a:picLocks noChangeAspect="1"/>
          </p:cNvPicPr>
          <p:nvPr/>
        </p:nvPicPr>
        <p:blipFill>
          <a:blip r:embed="rId3"/>
          <a:stretch>
            <a:fillRect/>
          </a:stretch>
        </p:blipFill>
        <p:spPr>
          <a:xfrm>
            <a:off x="391706" y="1407313"/>
            <a:ext cx="7772400" cy="4751263"/>
          </a:xfrm>
          <a:prstGeom prst="rect">
            <a:avLst/>
          </a:prstGeom>
        </p:spPr>
      </p:pic>
    </p:spTree>
    <p:extLst>
      <p:ext uri="{BB962C8B-B14F-4D97-AF65-F5344CB8AC3E}">
        <p14:creationId xmlns:p14="http://schemas.microsoft.com/office/powerpoint/2010/main" val="36832826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dirty="0"/>
              <a:t>Assumptions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dirty="0"/>
              <a:t>NORMALITY OF RESIDUALS</a:t>
            </a:r>
          </a:p>
          <a:p>
            <a:pPr marL="457200" indent="-457200">
              <a:lnSpc>
                <a:spcPct val="90000"/>
              </a:lnSpc>
              <a:buAutoNum type="arabicPeriod"/>
            </a:pPr>
            <a:r>
              <a:rPr lang="en-US" sz="1600" dirty="0"/>
              <a:t>Q-Q plot</a:t>
            </a:r>
          </a:p>
          <a:p>
            <a:pPr marL="457200" indent="-457200">
              <a:lnSpc>
                <a:spcPct val="90000"/>
              </a:lnSpc>
              <a:buAutoNum type="arabicPeriod"/>
            </a:pPr>
            <a:r>
              <a:rPr lang="en-US" sz="1600" dirty="0">
                <a:hlinkClick r:id="rId3"/>
              </a:rPr>
              <a:t>https://stackoverflow.com/questions/13865596/quantile-quantile-plot-using-scipy</a:t>
            </a:r>
            <a:endParaRPr lang="en-US" sz="1600" dirty="0"/>
          </a:p>
          <a:p>
            <a:pPr marL="457200" indent="-457200">
              <a:lnSpc>
                <a:spcPct val="90000"/>
              </a:lnSpc>
              <a:buAutoNum type="arabicPeriod"/>
            </a:pPr>
            <a:endParaRPr lang="en-US" sz="1600" dirty="0"/>
          </a:p>
        </p:txBody>
      </p:sp>
      <p:pic>
        <p:nvPicPr>
          <p:cNvPr id="4" name="Picture 3" descr="A graph and a diagram&#10;&#10;Description automatically generated">
            <a:extLst>
              <a:ext uri="{FF2B5EF4-FFF2-40B4-BE49-F238E27FC236}">
                <a16:creationId xmlns:a16="http://schemas.microsoft.com/office/drawing/2014/main" id="{3F8D7A2C-8469-3292-CBA0-CF7EF6FEBEE7}"/>
              </a:ext>
            </a:extLst>
          </p:cNvPr>
          <p:cNvPicPr>
            <a:picLocks noChangeAspect="1"/>
          </p:cNvPicPr>
          <p:nvPr/>
        </p:nvPicPr>
        <p:blipFill>
          <a:blip r:embed="rId4"/>
          <a:stretch>
            <a:fillRect/>
          </a:stretch>
        </p:blipFill>
        <p:spPr>
          <a:xfrm>
            <a:off x="258706" y="842963"/>
            <a:ext cx="7772400" cy="4966925"/>
          </a:xfrm>
          <a:prstGeom prst="rect">
            <a:avLst/>
          </a:prstGeom>
        </p:spPr>
      </p:pic>
    </p:spTree>
    <p:extLst>
      <p:ext uri="{BB962C8B-B14F-4D97-AF65-F5344CB8AC3E}">
        <p14:creationId xmlns:p14="http://schemas.microsoft.com/office/powerpoint/2010/main" val="1205890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363271"/>
            <a:ext cx="8676222" cy="1066801"/>
          </a:xfrm>
        </p:spPr>
        <p:txBody>
          <a:bodyPr>
            <a:normAutofit/>
          </a:bodyPr>
          <a:lstStyle/>
          <a:p>
            <a:endParaRPr lang="en-US" dirty="0"/>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5516211"/>
            <a:ext cx="8676222" cy="722243"/>
          </a:xfrm>
        </p:spPr>
        <p:txBody>
          <a:bodyPr>
            <a:normAutofit/>
          </a:bodyPr>
          <a:lstStyle/>
          <a:p>
            <a:endParaRPr lang="en-US"/>
          </a:p>
        </p:txBody>
      </p:sp>
      <p:pic>
        <p:nvPicPr>
          <p:cNvPr id="6" name="Picture 5" descr="A black text on a white background&#10;&#10;Description automatically generated">
            <a:extLst>
              <a:ext uri="{FF2B5EF4-FFF2-40B4-BE49-F238E27FC236}">
                <a16:creationId xmlns:a16="http://schemas.microsoft.com/office/drawing/2014/main" id="{B25BC05E-979F-D0A8-6F44-9E18C92E3F20}"/>
              </a:ext>
            </a:extLst>
          </p:cNvPr>
          <p:cNvPicPr>
            <a:picLocks noChangeAspect="1"/>
          </p:cNvPicPr>
          <p:nvPr/>
        </p:nvPicPr>
        <p:blipFill>
          <a:blip r:embed="rId3"/>
          <a:stretch>
            <a:fillRect/>
          </a:stretch>
        </p:blipFill>
        <p:spPr>
          <a:xfrm>
            <a:off x="3930650" y="3124200"/>
            <a:ext cx="4330700" cy="609600"/>
          </a:xfrm>
          <a:prstGeom prst="rect">
            <a:avLst/>
          </a:prstGeom>
        </p:spPr>
      </p:pic>
      <p:sp>
        <p:nvSpPr>
          <p:cNvPr id="7" name="Title 1">
            <a:extLst>
              <a:ext uri="{FF2B5EF4-FFF2-40B4-BE49-F238E27FC236}">
                <a16:creationId xmlns:a16="http://schemas.microsoft.com/office/drawing/2014/main" id="{A0B938A0-CB90-2B55-843A-6319027E1DD0}"/>
              </a:ext>
            </a:extLst>
          </p:cNvPr>
          <p:cNvSpPr txBox="1">
            <a:spLocks/>
          </p:cNvSpPr>
          <p:nvPr/>
        </p:nvSpPr>
        <p:spPr>
          <a:xfrm>
            <a:off x="1608137" y="505646"/>
            <a:ext cx="8676222" cy="1066801"/>
          </a:xfrm>
          <a:prstGeom prst="rect">
            <a:avLst/>
          </a:prstGeom>
        </p:spPr>
        <p:txBody>
          <a:bodyPr vert="horz" lIns="91440" tIns="45720" rIns="91440" bIns="45720" rtlCol="0" anchor="b">
            <a:normAutofit/>
          </a:bodyPr>
          <a:lstStyle>
            <a:lvl1pPr algn="ctr" defTabSz="457200" rtl="0" eaLnBrk="1" latinLnBrk="0" hangingPunct="1">
              <a:spcBef>
                <a:spcPct val="0"/>
              </a:spcBef>
              <a:buNone/>
              <a:defRPr sz="48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err="1"/>
              <a:t>unSupervised</a:t>
            </a:r>
            <a:r>
              <a:rPr lang="en-US" dirty="0"/>
              <a:t> learning</a:t>
            </a:r>
          </a:p>
        </p:txBody>
      </p:sp>
    </p:spTree>
    <p:extLst>
      <p:ext uri="{BB962C8B-B14F-4D97-AF65-F5344CB8AC3E}">
        <p14:creationId xmlns:p14="http://schemas.microsoft.com/office/powerpoint/2010/main" val="36711021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dirty="0"/>
              <a:t>Data transformations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r>
              <a:rPr lang="en-US" sz="1600" dirty="0"/>
              <a:t>Log-log plots</a:t>
            </a:r>
          </a:p>
          <a:p>
            <a:pPr marL="457200" indent="-457200">
              <a:lnSpc>
                <a:spcPct val="90000"/>
              </a:lnSpc>
              <a:buAutoNum type="arabicPeriod"/>
            </a:pPr>
            <a:r>
              <a:rPr lang="en-US" sz="1600" dirty="0"/>
              <a:t>Check these for normality. For example, if the distribution is not normal, then maybe you can transform the data somehow.</a:t>
            </a:r>
          </a:p>
        </p:txBody>
      </p:sp>
      <p:pic>
        <p:nvPicPr>
          <p:cNvPr id="6" name="Picture 5" descr="A screen shot of a graph&#10;&#10;Description automatically generated">
            <a:extLst>
              <a:ext uri="{FF2B5EF4-FFF2-40B4-BE49-F238E27FC236}">
                <a16:creationId xmlns:a16="http://schemas.microsoft.com/office/drawing/2014/main" id="{DA83E885-6F64-8284-F56D-354281CCE1E9}"/>
              </a:ext>
            </a:extLst>
          </p:cNvPr>
          <p:cNvPicPr>
            <a:picLocks noChangeAspect="1"/>
          </p:cNvPicPr>
          <p:nvPr/>
        </p:nvPicPr>
        <p:blipFill>
          <a:blip r:embed="rId4"/>
          <a:stretch>
            <a:fillRect/>
          </a:stretch>
        </p:blipFill>
        <p:spPr>
          <a:xfrm>
            <a:off x="333367" y="944566"/>
            <a:ext cx="7772400" cy="5082377"/>
          </a:xfrm>
          <a:prstGeom prst="rect">
            <a:avLst/>
          </a:prstGeom>
        </p:spPr>
      </p:pic>
      <p:sp>
        <p:nvSpPr>
          <p:cNvPr id="7" name="TextBox 6">
            <a:extLst>
              <a:ext uri="{FF2B5EF4-FFF2-40B4-BE49-F238E27FC236}">
                <a16:creationId xmlns:a16="http://schemas.microsoft.com/office/drawing/2014/main" id="{CB6357D1-2D53-A751-1BAA-3778DBF99F67}"/>
              </a:ext>
            </a:extLst>
          </p:cNvPr>
          <p:cNvSpPr txBox="1"/>
          <p:nvPr/>
        </p:nvSpPr>
        <p:spPr>
          <a:xfrm>
            <a:off x="5370653" y="6377651"/>
            <a:ext cx="6007261" cy="369332"/>
          </a:xfrm>
          <a:prstGeom prst="rect">
            <a:avLst/>
          </a:prstGeom>
          <a:noFill/>
        </p:spPr>
        <p:txBody>
          <a:bodyPr wrap="square" rtlCol="0">
            <a:spAutoFit/>
          </a:bodyPr>
          <a:lstStyle/>
          <a:p>
            <a:r>
              <a:rPr lang="en-US" dirty="0"/>
              <a:t>https://</a:t>
            </a:r>
            <a:r>
              <a:rPr lang="en-US" dirty="0" err="1"/>
              <a:t>statisticsbyjim.com</a:t>
            </a:r>
            <a:r>
              <a:rPr lang="en-US" dirty="0"/>
              <a:t>/regression/log-log-plots/</a:t>
            </a:r>
          </a:p>
        </p:txBody>
      </p:sp>
    </p:spTree>
    <p:extLst>
      <p:ext uri="{BB962C8B-B14F-4D97-AF65-F5344CB8AC3E}">
        <p14:creationId xmlns:p14="http://schemas.microsoft.com/office/powerpoint/2010/main" val="260137691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8164106" y="609600"/>
            <a:ext cx="3369133" cy="3642851"/>
          </a:xfrm>
        </p:spPr>
        <p:txBody>
          <a:bodyPr>
            <a:normAutofit/>
          </a:bodyPr>
          <a:lstStyle/>
          <a:p>
            <a:r>
              <a:rPr lang="en-US" sz="3700" dirty="0"/>
              <a:t>autocorrelations</a:t>
            </a:r>
          </a:p>
        </p:txBody>
      </p:sp>
      <p:sp>
        <p:nvSpPr>
          <p:cNvPr id="5" name="Subtitle 4">
            <a:extLst>
              <a:ext uri="{FF2B5EF4-FFF2-40B4-BE49-F238E27FC236}">
                <a16:creationId xmlns:a16="http://schemas.microsoft.com/office/drawing/2014/main" id="{E6BAE7DA-DCA2-4A33-B6D5-36E6305F0891}"/>
              </a:ext>
            </a:extLst>
          </p:cNvPr>
          <p:cNvSpPr>
            <a:spLocks noGrp="1"/>
          </p:cNvSpPr>
          <p:nvPr>
            <p:ph type="subTitle" idx="1"/>
          </p:nvPr>
        </p:nvSpPr>
        <p:spPr>
          <a:xfrm>
            <a:off x="8164106" y="4365523"/>
            <a:ext cx="3369132" cy="1793053"/>
          </a:xfrm>
        </p:spPr>
        <p:txBody>
          <a:bodyPr>
            <a:normAutofit/>
          </a:bodyPr>
          <a:lstStyle/>
          <a:p>
            <a:pPr marL="457200" indent="-457200">
              <a:lnSpc>
                <a:spcPct val="90000"/>
              </a:lnSpc>
              <a:buAutoNum type="arabicPeriod"/>
            </a:pPr>
            <a:endParaRPr lang="en-US" sz="1600" dirty="0"/>
          </a:p>
        </p:txBody>
      </p:sp>
    </p:spTree>
    <p:extLst>
      <p:ext uri="{BB962C8B-B14F-4D97-AF65-F5344CB8AC3E}">
        <p14:creationId xmlns:p14="http://schemas.microsoft.com/office/powerpoint/2010/main" val="37068101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73178A-2FA5-1A85-52B6-624C0EACB9C5}"/>
              </a:ext>
            </a:extLst>
          </p:cNvPr>
          <p:cNvSpPr>
            <a:spLocks noGrp="1"/>
          </p:cNvSpPr>
          <p:nvPr>
            <p:ph type="title"/>
          </p:nvPr>
        </p:nvSpPr>
        <p:spPr/>
        <p:txBody>
          <a:bodyPr/>
          <a:lstStyle/>
          <a:p>
            <a:r>
              <a:rPr lang="en-US" dirty="0"/>
              <a:t>Shiny apps for rapid prototyping and communication</a:t>
            </a:r>
          </a:p>
        </p:txBody>
      </p:sp>
    </p:spTree>
    <p:extLst>
      <p:ext uri="{BB962C8B-B14F-4D97-AF65-F5344CB8AC3E}">
        <p14:creationId xmlns:p14="http://schemas.microsoft.com/office/powerpoint/2010/main" val="19727847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EAB8B-05A2-CB87-297A-E7362F52C29A}"/>
              </a:ext>
            </a:extLst>
          </p:cNvPr>
          <p:cNvSpPr>
            <a:spLocks noGrp="1"/>
          </p:cNvSpPr>
          <p:nvPr>
            <p:ph type="ctrTitle"/>
          </p:nvPr>
        </p:nvSpPr>
        <p:spPr>
          <a:xfrm>
            <a:off x="1751012" y="404729"/>
            <a:ext cx="8676222" cy="1066801"/>
          </a:xfrm>
        </p:spPr>
        <p:txBody>
          <a:bodyPr>
            <a:normAutofit/>
          </a:bodyPr>
          <a:lstStyle/>
          <a:p>
            <a:r>
              <a:rPr lang="en-US" dirty="0"/>
              <a:t>material</a:t>
            </a:r>
          </a:p>
        </p:txBody>
      </p:sp>
      <p:sp>
        <p:nvSpPr>
          <p:cNvPr id="3" name="Subtitle 2">
            <a:extLst>
              <a:ext uri="{FF2B5EF4-FFF2-40B4-BE49-F238E27FC236}">
                <a16:creationId xmlns:a16="http://schemas.microsoft.com/office/drawing/2014/main" id="{5E72B1CE-A9F8-FA55-BC92-F4D1D50170AD}"/>
              </a:ext>
            </a:extLst>
          </p:cNvPr>
          <p:cNvSpPr>
            <a:spLocks noGrp="1"/>
          </p:cNvSpPr>
          <p:nvPr>
            <p:ph type="subTitle" idx="1"/>
          </p:nvPr>
        </p:nvSpPr>
        <p:spPr>
          <a:xfrm>
            <a:off x="1751012" y="2338087"/>
            <a:ext cx="8676222" cy="3900368"/>
          </a:xfrm>
        </p:spPr>
        <p:txBody>
          <a:bodyPr>
            <a:normAutofit/>
          </a:bodyPr>
          <a:lstStyle/>
          <a:p>
            <a:r>
              <a:rPr lang="en-US" dirty="0">
                <a:hlinkClick r:id="rId3">
                  <a:extLst>
                    <a:ext uri="{A12FA001-AC4F-418D-AE19-62706E023703}">
                      <ahyp:hlinkClr xmlns:ahyp="http://schemas.microsoft.com/office/drawing/2018/hyperlinkcolor" val="tx"/>
                    </a:ext>
                  </a:extLst>
                </a:hlinkClick>
              </a:rPr>
              <a:t>Material, code, exercises, activities</a:t>
            </a:r>
          </a:p>
          <a:p>
            <a:r>
              <a:rPr lang="en-US" dirty="0">
                <a:hlinkClick r:id="rId3"/>
              </a:rPr>
              <a:t>https://github.com/neelsoumya/visualization_lecture</a:t>
            </a:r>
            <a:endParaRPr lang="en-US" dirty="0"/>
          </a:p>
          <a:p>
            <a:endParaRPr lang="en-US" dirty="0"/>
          </a:p>
          <a:p>
            <a:r>
              <a:rPr lang="en-US" u="sng" dirty="0"/>
              <a:t>Derivations and technical details</a:t>
            </a:r>
          </a:p>
          <a:p>
            <a:r>
              <a:rPr lang="en-US" dirty="0">
                <a:hlinkClick r:id="rId4"/>
              </a:rPr>
              <a:t>https://github.com/neelsoumya/visualization_lecture/blob/main/mathematics_data_science.pdf</a:t>
            </a:r>
            <a:endParaRPr lang="en-US" dirty="0"/>
          </a:p>
          <a:p>
            <a:endParaRPr lang="en-US" dirty="0"/>
          </a:p>
        </p:txBody>
      </p:sp>
    </p:spTree>
    <p:extLst>
      <p:ext uri="{BB962C8B-B14F-4D97-AF65-F5344CB8AC3E}">
        <p14:creationId xmlns:p14="http://schemas.microsoft.com/office/powerpoint/2010/main" val="2899570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Basics and pitfalls in data visualization (TUFTE)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1. Less is more. “Above all else show the data” (p. 92).</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2. “Graphical excellence consists of complex ideas communicated with clarity, precision, and efficiency.” (p. 51)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3. Keep it proportional! “Lie Factor = size of effect shown in graphic divided by size of effect in data” (p.57). Keep it close to 1.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4.You don’t have to use a graphic when there isn’t much data — a table is often better.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5. Pie charts are useless. </a:t>
            </a:r>
          </a:p>
        </p:txBody>
      </p:sp>
      <p:sp>
        <p:nvSpPr>
          <p:cNvPr id="2" name="TextBox 1">
            <a:extLst>
              <a:ext uri="{FF2B5EF4-FFF2-40B4-BE49-F238E27FC236}">
                <a16:creationId xmlns:a16="http://schemas.microsoft.com/office/drawing/2014/main" id="{A154D66E-2075-A646-D2E3-32B244A57442}"/>
              </a:ext>
            </a:extLst>
          </p:cNvPr>
          <p:cNvSpPr txBox="1"/>
          <p:nvPr/>
        </p:nvSpPr>
        <p:spPr>
          <a:xfrm>
            <a:off x="2824223" y="6111433"/>
            <a:ext cx="8796759" cy="646331"/>
          </a:xfrm>
          <a:prstGeom prst="rect">
            <a:avLst/>
          </a:prstGeom>
          <a:noFill/>
        </p:spPr>
        <p:txBody>
          <a:bodyPr wrap="square" rtlCol="0">
            <a:spAutoFit/>
          </a:bodyPr>
          <a:lstStyle/>
          <a:p>
            <a:r>
              <a:rPr lang="en-US" dirty="0"/>
              <a:t>https://</a:t>
            </a:r>
            <a:r>
              <a:rPr lang="en-US" dirty="0" err="1"/>
              <a:t>jeffhale.medium.com</a:t>
            </a:r>
            <a:r>
              <a:rPr lang="en-US" dirty="0"/>
              <a:t>/five-takeaways-from-the-visual-display-of-quantitative-information-dd36dae35299</a:t>
            </a:r>
          </a:p>
        </p:txBody>
      </p:sp>
      <p:sp>
        <p:nvSpPr>
          <p:cNvPr id="3" name="Title 1">
            <a:extLst>
              <a:ext uri="{FF2B5EF4-FFF2-40B4-BE49-F238E27FC236}">
                <a16:creationId xmlns:a16="http://schemas.microsoft.com/office/drawing/2014/main" id="{9DC7632C-2ABD-8FA0-7788-FCCE4E2F4295}"/>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Principles of data visualization (</a:t>
            </a:r>
            <a:r>
              <a:rPr lang="en-US" dirty="0" err="1"/>
              <a:t>tufte</a:t>
            </a:r>
            <a:r>
              <a:rPr lang="en-US" dirty="0"/>
              <a:t>)</a:t>
            </a:r>
          </a:p>
        </p:txBody>
      </p:sp>
    </p:spTree>
    <p:extLst>
      <p:ext uri="{BB962C8B-B14F-4D97-AF65-F5344CB8AC3E}">
        <p14:creationId xmlns:p14="http://schemas.microsoft.com/office/powerpoint/2010/main" val="27136363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Basics and pitfalls in data visualization</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    1. Tufte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2. Less is more. “Above all else show the data” (p. 92). Erase everything you don’t need. “Graphical excellence consists of complex ideas communicated with clarity, precision, and efficiency.” (p. 51) Keep it proportional! “Lie Factor = size of effect shown in graphic divided by size of effect in data” (p.57). Keep it close to 1. You don’t have to use a graphic when there isn’t much data — a table is often better. Pie charts are useless. The dude hates pie charts.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descr="A map of a city&#10;&#10;Description automatically generated">
            <a:extLst>
              <a:ext uri="{FF2B5EF4-FFF2-40B4-BE49-F238E27FC236}">
                <a16:creationId xmlns:a16="http://schemas.microsoft.com/office/drawing/2014/main" id="{8050FA10-6562-1E3E-CF28-78BAFF7BD1FD}"/>
              </a:ext>
            </a:extLst>
          </p:cNvPr>
          <p:cNvPicPr>
            <a:picLocks noChangeAspect="1"/>
          </p:cNvPicPr>
          <p:nvPr/>
        </p:nvPicPr>
        <p:blipFill>
          <a:blip r:embed="rId3"/>
          <a:stretch>
            <a:fillRect/>
          </a:stretch>
        </p:blipFill>
        <p:spPr>
          <a:xfrm>
            <a:off x="2493818" y="0"/>
            <a:ext cx="7204364" cy="6858000"/>
          </a:xfrm>
          <a:prstGeom prst="rect">
            <a:avLst/>
          </a:prstGeom>
        </p:spPr>
      </p:pic>
      <p:sp>
        <p:nvSpPr>
          <p:cNvPr id="2" name="Title 1">
            <a:extLst>
              <a:ext uri="{FF2B5EF4-FFF2-40B4-BE49-F238E27FC236}">
                <a16:creationId xmlns:a16="http://schemas.microsoft.com/office/drawing/2014/main" id="{E5CECD68-9FC0-0A37-04C3-D7D0157FA275}"/>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Principles of data visualization (</a:t>
            </a:r>
            <a:r>
              <a:rPr lang="en-US" dirty="0" err="1"/>
              <a:t>tufte</a:t>
            </a:r>
            <a:r>
              <a:rPr lang="en-US" dirty="0"/>
              <a:t>)</a:t>
            </a:r>
          </a:p>
        </p:txBody>
      </p:sp>
    </p:spTree>
    <p:extLst>
      <p:ext uri="{BB962C8B-B14F-4D97-AF65-F5344CB8AC3E}">
        <p14:creationId xmlns:p14="http://schemas.microsoft.com/office/powerpoint/2010/main" val="392127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1. https://</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pudding.cool</a:t>
            </a:r>
            <a:r>
              <a:rPr lang="en-GB" sz="1800" dirty="0">
                <a:effectLst/>
                <a:latin typeface="Calibri" panose="020F0502020204030204" pitchFamily="34" charset="0"/>
                <a:ea typeface="Calibri" panose="020F0502020204030204" pitchFamily="34" charset="0"/>
                <a:cs typeface="Times New Roman" panose="02020603050405020304" pitchFamily="18" charset="0"/>
              </a:rPr>
              <a:t>/projects/heat-records-map/</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2. https://</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pudding.cool</a:t>
            </a:r>
            <a:r>
              <a:rPr lang="en-GB" sz="1800" dirty="0">
                <a:effectLst/>
                <a:latin typeface="Calibri" panose="020F0502020204030204" pitchFamily="34" charset="0"/>
                <a:ea typeface="Calibri" panose="020F0502020204030204" pitchFamily="34" charset="0"/>
                <a:cs typeface="Times New Roman" panose="02020603050405020304" pitchFamily="18" charset="0"/>
              </a:rPr>
              <a:t>/2022/12/yard-sale/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power law distributions</a:t>
            </a:r>
          </a:p>
        </p:txBody>
      </p:sp>
      <p:sp>
        <p:nvSpPr>
          <p:cNvPr id="2" name="Title 1">
            <a:extLst>
              <a:ext uri="{FF2B5EF4-FFF2-40B4-BE49-F238E27FC236}">
                <a16:creationId xmlns:a16="http://schemas.microsoft.com/office/drawing/2014/main" id="{4F3DC968-02C8-E22E-1BCF-0A6B7FAA6C4F}"/>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Principles of data visualization (</a:t>
            </a:r>
            <a:r>
              <a:rPr lang="en-US" dirty="0" err="1"/>
              <a:t>tufte</a:t>
            </a:r>
            <a:r>
              <a:rPr lang="en-US" dirty="0"/>
              <a:t>)</a:t>
            </a:r>
          </a:p>
        </p:txBody>
      </p:sp>
    </p:spTree>
    <p:extLst>
      <p:ext uri="{BB962C8B-B14F-4D97-AF65-F5344CB8AC3E}">
        <p14:creationId xmlns:p14="http://schemas.microsoft.com/office/powerpoint/2010/main" val="11529580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Heatmaps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err="1">
                <a:effectLst/>
                <a:latin typeface="Calibri" panose="020F0502020204030204" pitchFamily="34" charset="0"/>
                <a:ea typeface="Calibri" panose="020F0502020204030204" pitchFamily="34" charset="0"/>
                <a:cs typeface="Times New Roman" panose="02020603050405020304" pitchFamily="18" charset="0"/>
              </a:rPr>
              <a:t>tSNE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communicate</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data storytelling</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distances not preserved</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stochastic </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r>
              <a:rPr lang="en-GB" sz="1800" dirty="0">
                <a:effectLst/>
                <a:latin typeface="Calibri" panose="020F0502020204030204" pitchFamily="34" charset="0"/>
                <a:ea typeface="Calibri" panose="020F0502020204030204" pitchFamily="34" charset="0"/>
                <a:cs typeface="Times New Roman" panose="02020603050405020304" pitchFamily="18" charset="0"/>
              </a:rPr>
              <a:t>difficult to communicate to non-technical experts</a:t>
            </a:r>
            <a:br>
              <a:rPr lang="en-GB" sz="1800" dirty="0">
                <a:effectLst/>
                <a:latin typeface="Calibri" panose="020F0502020204030204" pitchFamily="34" charset="0"/>
                <a:ea typeface="Calibri" panose="020F0502020204030204" pitchFamily="34" charset="0"/>
                <a:cs typeface="Times New Roman" panose="02020603050405020304" pitchFamily="18" charset="0"/>
              </a:rPr>
            </a:b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Title 1">
            <a:extLst>
              <a:ext uri="{FF2B5EF4-FFF2-40B4-BE49-F238E27FC236}">
                <a16:creationId xmlns:a16="http://schemas.microsoft.com/office/drawing/2014/main" id="{B7DC2291-DF9D-716F-2BB3-38C58DD0D4F2}"/>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Principles of data visualization</a:t>
            </a:r>
          </a:p>
        </p:txBody>
      </p:sp>
    </p:spTree>
    <p:extLst>
      <p:ext uri="{BB962C8B-B14F-4D97-AF65-F5344CB8AC3E}">
        <p14:creationId xmlns:p14="http://schemas.microsoft.com/office/powerpoint/2010/main" val="367641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0692D20-F805-23C4-97CA-CD111E77C877}"/>
              </a:ext>
            </a:extLst>
          </p:cNvPr>
          <p:cNvSpPr>
            <a:spLocks noGrp="1"/>
          </p:cNvSpPr>
          <p:nvPr>
            <p:ph type="title"/>
          </p:nvPr>
        </p:nvSpPr>
        <p:spPr>
          <a:xfrm>
            <a:off x="1141413" y="609600"/>
            <a:ext cx="9905998" cy="5177742"/>
          </a:xfrm>
        </p:spPr>
        <p:txBody>
          <a:bodyPr>
            <a:normAutofit/>
          </a:bodyPr>
          <a:lstStyle/>
          <a:p>
            <a:r>
              <a:rPr lang="en-GB" sz="1800" dirty="0" err="1">
                <a:effectLst/>
                <a:latin typeface="Calibri" panose="020F0502020204030204" pitchFamily="34" charset="0"/>
                <a:ea typeface="Calibri" panose="020F0502020204030204" pitchFamily="34" charset="0"/>
                <a:cs typeface="Times New Roman" panose="02020603050405020304" pitchFamily="18" charset="0"/>
              </a:rPr>
              <a:t>Michale</a:t>
            </a:r>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gastner</a:t>
            </a:r>
            <a:r>
              <a:rPr lang="en-GB" sz="1800" dirty="0">
                <a:effectLst/>
                <a:latin typeface="Calibri" panose="020F0502020204030204" pitchFamily="34" charset="0"/>
                <a:ea typeface="Calibri" panose="020F0502020204030204" pitchFamily="34" charset="0"/>
                <a:cs typeface="Times New Roman" panose="02020603050405020304" pitchFamily="18" charset="0"/>
              </a:rPr>
              <a:t> visualization</a:t>
            </a:r>
          </a:p>
        </p:txBody>
      </p:sp>
      <p:sp>
        <p:nvSpPr>
          <p:cNvPr id="2" name="Title 1">
            <a:extLst>
              <a:ext uri="{FF2B5EF4-FFF2-40B4-BE49-F238E27FC236}">
                <a16:creationId xmlns:a16="http://schemas.microsoft.com/office/drawing/2014/main" id="{B7DC2291-DF9D-716F-2BB3-38C58DD0D4F2}"/>
              </a:ext>
            </a:extLst>
          </p:cNvPr>
          <p:cNvSpPr txBox="1">
            <a:spLocks/>
          </p:cNvSpPr>
          <p:nvPr/>
        </p:nvSpPr>
        <p:spPr>
          <a:xfrm>
            <a:off x="1751012" y="346851"/>
            <a:ext cx="8676222" cy="1066801"/>
          </a:xfrm>
          <a:prstGeom prst="rect">
            <a:avLst/>
          </a:prstGeom>
        </p:spPr>
        <p:txBody>
          <a:bodyPr vert="horz" lIns="91440" tIns="45720" rIns="91440" bIns="45720" rtlCol="0" anchor="ctr">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dirty="0"/>
              <a:t>Principles of data visualization</a:t>
            </a:r>
          </a:p>
        </p:txBody>
      </p:sp>
    </p:spTree>
    <p:extLst>
      <p:ext uri="{BB962C8B-B14F-4D97-AF65-F5344CB8AC3E}">
        <p14:creationId xmlns:p14="http://schemas.microsoft.com/office/powerpoint/2010/main" val="2937912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5874</TotalTime>
  <Words>1379</Words>
  <Application>Microsoft Macintosh PowerPoint</Application>
  <PresentationFormat>Widescreen</PresentationFormat>
  <Paragraphs>140</Paragraphs>
  <Slides>43</Slides>
  <Notes>26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Calibri</vt:lpstr>
      <vt:lpstr>Century Gothic</vt:lpstr>
      <vt:lpstr>Mesh</vt:lpstr>
      <vt:lpstr>visualization</vt:lpstr>
      <vt:lpstr>PowerPoint Presentation</vt:lpstr>
      <vt:lpstr>PowerPoint Presentation</vt:lpstr>
      <vt:lpstr>PowerPoint Presentation</vt:lpstr>
      <vt:lpstr>Basics and pitfalls in data visualization (TUFTE)      1. Less is more. “Above all else show the data” (p. 92). 2. “Graphical excellence consists of complex ideas communicated with clarity, precision, and efficiency.” (p. 51)  3. Keep it proportional! “Lie Factor = size of effect shown in graphic divided by size of effect in data” (p.57). Keep it close to 1.  4.You don’t have to use a graphic when there isn’t much data — a table is often better.  5. Pie charts are useless. </vt:lpstr>
      <vt:lpstr>Basics and pitfalls in data visualization      1. Tufte 2. Less is more. “Above all else show the data” (p. 92). Erase everything you don’t need. “Graphical excellence consists of complex ideas communicated with clarity, precision, and efficiency.” (p. 51) Keep it proportional! “Lie Factor = size of effect shown in graphic divided by size of effect in data” (p.57). Keep it close to 1. You don’t have to use a graphic when there isn’t much data — a table is often better. Pie charts are useless. The dude hates pie charts. </vt:lpstr>
      <vt:lpstr>1. https://pudding.cool/projects/heat-records-map/ 2. https://pudding.cool/2022/12/yard-sale/ power law distributions</vt:lpstr>
      <vt:lpstr>Heatmaps tSNE communicate data storytelling distances not preserved stochastic  difficult to communicate to non-technical experts </vt:lpstr>
      <vt:lpstr>Michale gastner visualization</vt:lpstr>
      <vt:lpstr>problems with communicating high dimensional data. High dimensions are difficult to visualize  maps 3d to 2d</vt:lpstr>
      <vt:lpstr>PowerPoint Presentation</vt:lpstr>
      <vt:lpstr>PowerPoint Presentation</vt:lpstr>
      <vt:lpstr>PowerPoint Presentation</vt:lpstr>
      <vt:lpstr>PowerPoint Presentation</vt:lpstr>
      <vt:lpstr>PowerPoint Presentation</vt:lpstr>
      <vt:lpstr>PowerPoint Presentation</vt:lpstr>
      <vt:lpstr>Case study</vt:lpstr>
      <vt:lpstr>Case study</vt:lpstr>
      <vt:lpstr>PowerPoint Presentation</vt:lpstr>
      <vt:lpstr>T-test</vt:lpstr>
      <vt:lpstr>Design matrix   Glm  Correlated periodic  Exponential Hiow to pick How do I get to this out of data How do I communicate this to stakeholders   More tools for data visualization Generate data Visualize it High dumenosional data Results visualizE Communicate this  Cancer woring link winter environmental actiivis Rachel carson silent spring pitfalls prob visualize  </vt:lpstr>
      <vt:lpstr>Basics and pitfalls in data visualization      1. Know your audience      2. Pick visualization based on audience      3. Visualize data and then pick models      4. Add narrative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Assumptions: linearity</vt:lpstr>
      <vt:lpstr>Assumptions: linearity</vt:lpstr>
      <vt:lpstr>Assumptions: linearity</vt:lpstr>
      <vt:lpstr>Assumptions</vt:lpstr>
      <vt:lpstr>Assumptions</vt:lpstr>
      <vt:lpstr>Assumptions</vt:lpstr>
      <vt:lpstr>Data transformations</vt:lpstr>
      <vt:lpstr>autocorrelations</vt:lpstr>
      <vt:lpstr>Shiny apps for rapid prototyping and communication</vt:lpstr>
      <vt:lpstr>material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Soumya Banerjee</dc:creator>
  <cp:lastModifiedBy>Soumya Banerjee</cp:lastModifiedBy>
  <cp:revision>103</cp:revision>
  <cp:lastPrinted>2023-09-21T09:58:26Z</cp:lastPrinted>
  <dcterms:created xsi:type="dcterms:W3CDTF">2023-09-18T08:47:09Z</dcterms:created>
  <dcterms:modified xsi:type="dcterms:W3CDTF">2023-10-16T10:10:00Z</dcterms:modified>
</cp:coreProperties>
</file>

<file path=docProps/thumbnail.jpeg>
</file>